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handoutMasterIdLst>
    <p:handoutMasterId r:id="rId7"/>
  </p:handoutMasterIdLst>
  <p:sldIdLst>
    <p:sldId id="256" r:id="rId2"/>
    <p:sldId id="257" r:id="rId3"/>
    <p:sldId id="258" r:id="rId4"/>
    <p:sldId id="259" r:id="rId5"/>
  </p:sldIdLst>
  <p:sldSz cx="9144000" cy="6858000" type="screen4x3"/>
  <p:notesSz cx="7315200" cy="96012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75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108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74" d="100"/>
          <a:sy n="74" d="100"/>
        </p:scale>
        <p:origin x="3204" y="7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n Richardson" userId="f00036ad792cba23" providerId="LiveId" clId="{891C2239-895A-4692-86C1-2DB57386C87A}"/>
    <pc:docChg chg="custSel addSld modSld">
      <pc:chgData name="Dan Richardson" userId="f00036ad792cba23" providerId="LiveId" clId="{891C2239-895A-4692-86C1-2DB57386C87A}" dt="2020-10-31T18:44:09.743" v="2587" actId="20577"/>
      <pc:docMkLst>
        <pc:docMk/>
      </pc:docMkLst>
      <pc:sldChg chg="modSp mod">
        <pc:chgData name="Dan Richardson" userId="f00036ad792cba23" providerId="LiveId" clId="{891C2239-895A-4692-86C1-2DB57386C87A}" dt="2020-10-31T17:53:04.764" v="2" actId="6549"/>
        <pc:sldMkLst>
          <pc:docMk/>
          <pc:sldMk cId="620449285" sldId="256"/>
        </pc:sldMkLst>
        <pc:spChg chg="mod">
          <ac:chgData name="Dan Richardson" userId="f00036ad792cba23" providerId="LiveId" clId="{891C2239-895A-4692-86C1-2DB57386C87A}" dt="2020-10-31T17:53:04.764" v="2" actId="6549"/>
          <ac:spMkLst>
            <pc:docMk/>
            <pc:sldMk cId="620449285" sldId="256"/>
            <ac:spMk id="4" creationId="{1987CF5D-E22B-4A06-BE71-54EB9E96DEE7}"/>
          </ac:spMkLst>
        </pc:spChg>
      </pc:sldChg>
      <pc:sldChg chg="modSp add mod">
        <pc:chgData name="Dan Richardson" userId="f00036ad792cba23" providerId="LiveId" clId="{891C2239-895A-4692-86C1-2DB57386C87A}" dt="2020-10-31T18:34:57.379" v="2363" actId="6549"/>
        <pc:sldMkLst>
          <pc:docMk/>
          <pc:sldMk cId="396458619" sldId="257"/>
        </pc:sldMkLst>
        <pc:spChg chg="mod">
          <ac:chgData name="Dan Richardson" userId="f00036ad792cba23" providerId="LiveId" clId="{891C2239-895A-4692-86C1-2DB57386C87A}" dt="2020-10-31T18:34:57.379" v="2363" actId="6549"/>
          <ac:spMkLst>
            <pc:docMk/>
            <pc:sldMk cId="396458619" sldId="257"/>
            <ac:spMk id="4" creationId="{1987CF5D-E22B-4A06-BE71-54EB9E96DEE7}"/>
          </ac:spMkLst>
        </pc:spChg>
      </pc:sldChg>
      <pc:sldChg chg="modSp add mod">
        <pc:chgData name="Dan Richardson" userId="f00036ad792cba23" providerId="LiveId" clId="{891C2239-895A-4692-86C1-2DB57386C87A}" dt="2020-10-31T18:22:55.650" v="1742" actId="20577"/>
        <pc:sldMkLst>
          <pc:docMk/>
          <pc:sldMk cId="1053069557" sldId="258"/>
        </pc:sldMkLst>
        <pc:spChg chg="mod">
          <ac:chgData name="Dan Richardson" userId="f00036ad792cba23" providerId="LiveId" clId="{891C2239-895A-4692-86C1-2DB57386C87A}" dt="2020-10-31T18:22:55.650" v="1742" actId="20577"/>
          <ac:spMkLst>
            <pc:docMk/>
            <pc:sldMk cId="1053069557" sldId="258"/>
            <ac:spMk id="4" creationId="{1987CF5D-E22B-4A06-BE71-54EB9E96DEE7}"/>
          </ac:spMkLst>
        </pc:spChg>
      </pc:sldChg>
      <pc:sldChg chg="modSp add mod">
        <pc:chgData name="Dan Richardson" userId="f00036ad792cba23" providerId="LiveId" clId="{891C2239-895A-4692-86C1-2DB57386C87A}" dt="2020-10-31T18:44:09.743" v="2587" actId="20577"/>
        <pc:sldMkLst>
          <pc:docMk/>
          <pc:sldMk cId="3302873605" sldId="259"/>
        </pc:sldMkLst>
        <pc:spChg chg="mod">
          <ac:chgData name="Dan Richardson" userId="f00036ad792cba23" providerId="LiveId" clId="{891C2239-895A-4692-86C1-2DB57386C87A}" dt="2020-10-31T18:44:09.743" v="2587" actId="20577"/>
          <ac:spMkLst>
            <pc:docMk/>
            <pc:sldMk cId="3302873605" sldId="259"/>
            <ac:spMk id="4" creationId="{1987CF5D-E22B-4A06-BE71-54EB9E96DEE7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2A35C99E-F385-4ED6-9C87-CC534BB3075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1"/>
            <a:ext cx="3169920" cy="481727"/>
          </a:xfrm>
          <a:prstGeom prst="rect">
            <a:avLst/>
          </a:prstGeom>
        </p:spPr>
        <p:txBody>
          <a:bodyPr vert="horz" lIns="96651" tIns="48326" rIns="96651" bIns="48326" rtlCol="0"/>
          <a:lstStyle>
            <a:lvl1pPr algn="l">
              <a:defRPr sz="1300"/>
            </a:lvl1pPr>
          </a:lstStyle>
          <a:p>
            <a:r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Fall 2020 Gospel Meeting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6293EDA-CB30-4725-8CDC-C86B2B001693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4143587" y="1"/>
            <a:ext cx="3169920" cy="481727"/>
          </a:xfrm>
          <a:prstGeom prst="rect">
            <a:avLst/>
          </a:prstGeom>
        </p:spPr>
        <p:txBody>
          <a:bodyPr vert="horz" lIns="96651" tIns="48326" rIns="96651" bIns="48326" rtlCol="0"/>
          <a:lstStyle>
            <a:lvl1pPr algn="r">
              <a:defRPr sz="1300"/>
            </a:lvl1pPr>
          </a:lstStyle>
          <a:p>
            <a:r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11/1/2020 pm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7093D6F-9418-4CDE-97AA-31C5896C347D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119474"/>
            <a:ext cx="3169920" cy="481726"/>
          </a:xfrm>
          <a:prstGeom prst="rect">
            <a:avLst/>
          </a:prstGeom>
        </p:spPr>
        <p:txBody>
          <a:bodyPr vert="horz" lIns="96651" tIns="48326" rIns="96651" bIns="48326" rtlCol="0" anchor="b"/>
          <a:lstStyle>
            <a:lvl1pPr algn="l">
              <a:defRPr sz="1300"/>
            </a:lvl1pPr>
          </a:lstStyle>
          <a:p>
            <a:r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Dan Richardson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9408B7F-5B5B-4432-92F3-13A7B2F6D0AD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4143587" y="9119474"/>
            <a:ext cx="3169920" cy="481726"/>
          </a:xfrm>
          <a:prstGeom prst="rect">
            <a:avLst/>
          </a:prstGeom>
        </p:spPr>
        <p:txBody>
          <a:bodyPr vert="horz" lIns="96651" tIns="48326" rIns="96651" bIns="48326" rtlCol="0" anchor="b"/>
          <a:lstStyle>
            <a:lvl1pPr algn="r">
              <a:defRPr sz="1300"/>
            </a:lvl1pPr>
          </a:lstStyle>
          <a:p>
            <a:fld id="{36344815-2997-4076-8455-7C572904B71F}" type="slidenum"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‹#›</a:t>
            </a:fld>
            <a:endParaRPr lang="en-US" sz="1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3232911"/>
      </p:ext>
    </p:extLst>
  </p:cSld>
  <p:clrMap bg1="lt1" tx1="dk1" bg2="lt2" tx2="dk2" accent1="accent1" accent2="accent2" accent3="accent3" accent4="accent4" accent5="accent5" accent6="accent6" hlink="hlink" folHlink="folHlink"/>
  <p:hf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170238" cy="481013"/>
          </a:xfrm>
          <a:prstGeom prst="rect">
            <a:avLst/>
          </a:prstGeom>
        </p:spPr>
        <p:txBody>
          <a:bodyPr vert="horz" lIns="91430" tIns="45715" rIns="91430" bIns="45715" rtlCol="0"/>
          <a:lstStyle>
            <a:lvl1pPr algn="l">
              <a:defRPr sz="1200"/>
            </a:lvl1pPr>
          </a:lstStyle>
          <a:p>
            <a:r>
              <a:rPr lang="en-US"/>
              <a:t>Fall 2020 Gospel Meeting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375" y="1"/>
            <a:ext cx="3170238" cy="481013"/>
          </a:xfrm>
          <a:prstGeom prst="rect">
            <a:avLst/>
          </a:prstGeom>
        </p:spPr>
        <p:txBody>
          <a:bodyPr vert="horz" lIns="91430" tIns="45715" rIns="91430" bIns="45715" rtlCol="0"/>
          <a:lstStyle>
            <a:lvl1pPr algn="r">
              <a:defRPr sz="1200"/>
            </a:lvl1pPr>
          </a:lstStyle>
          <a:p>
            <a:r>
              <a:rPr lang="en-US"/>
              <a:t>11/1/2020 pm</a:t>
            </a:r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97013" y="1200150"/>
            <a:ext cx="4321175" cy="3240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0" tIns="45715" rIns="91430" bIns="45715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838" y="4621213"/>
            <a:ext cx="5851525" cy="3779837"/>
          </a:xfrm>
          <a:prstGeom prst="rect">
            <a:avLst/>
          </a:prstGeom>
        </p:spPr>
        <p:txBody>
          <a:bodyPr vert="horz" lIns="91430" tIns="45715" rIns="91430" bIns="45715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120188"/>
            <a:ext cx="3170238" cy="481012"/>
          </a:xfrm>
          <a:prstGeom prst="rect">
            <a:avLst/>
          </a:prstGeom>
        </p:spPr>
        <p:txBody>
          <a:bodyPr vert="horz" lIns="91430" tIns="45715" rIns="91430" bIns="45715" rtlCol="0" anchor="b"/>
          <a:lstStyle>
            <a:lvl1pPr algn="l">
              <a:defRPr sz="1200"/>
            </a:lvl1pPr>
          </a:lstStyle>
          <a:p>
            <a:r>
              <a:rPr lang="en-US"/>
              <a:t>Dan Richardson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375" y="9120188"/>
            <a:ext cx="3170238" cy="481012"/>
          </a:xfrm>
          <a:prstGeom prst="rect">
            <a:avLst/>
          </a:prstGeom>
        </p:spPr>
        <p:txBody>
          <a:bodyPr vert="horz" lIns="91430" tIns="45715" rIns="91430" bIns="45715" rtlCol="0" anchor="b"/>
          <a:lstStyle>
            <a:lvl1pPr algn="r">
              <a:defRPr sz="1200"/>
            </a:lvl1pPr>
          </a:lstStyle>
          <a:p>
            <a:fld id="{8B92D022-C4A4-4FC0-B5A0-CBB6514A5E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02172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45B87-8981-422A-AC2F-8C85A08AFFA2}" type="datetimeFigureOut">
              <a:rPr lang="en-US" smtClean="0"/>
              <a:t>11/1/2020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D0986B-C25A-4DC6-9F4F-359164046A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94820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45B87-8981-422A-AC2F-8C85A08AFFA2}" type="datetimeFigureOut">
              <a:rPr lang="en-US" smtClean="0"/>
              <a:t>11/1/2020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D0986B-C25A-4DC6-9F4F-359164046A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4943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45B87-8981-422A-AC2F-8C85A08AFFA2}" type="datetimeFigureOut">
              <a:rPr lang="en-US" smtClean="0"/>
              <a:t>11/1/2020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D0986B-C25A-4DC6-9F4F-359164046A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11485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45B87-8981-422A-AC2F-8C85A08AFFA2}" type="datetimeFigureOut">
              <a:rPr lang="en-US" smtClean="0"/>
              <a:t>11/1/2020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D0986B-C25A-4DC6-9F4F-359164046A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86695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45B87-8981-422A-AC2F-8C85A08AFFA2}" type="datetimeFigureOut">
              <a:rPr lang="en-US" smtClean="0"/>
              <a:t>11/1/2020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D0986B-C25A-4DC6-9F4F-359164046A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05731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45B87-8981-422A-AC2F-8C85A08AFFA2}" type="datetimeFigureOut">
              <a:rPr lang="en-US" smtClean="0"/>
              <a:t>11/1/2020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D0986B-C25A-4DC6-9F4F-359164046A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53530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45B87-8981-422A-AC2F-8C85A08AFFA2}" type="datetimeFigureOut">
              <a:rPr lang="en-US" smtClean="0"/>
              <a:t>11/1/2020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D0986B-C25A-4DC6-9F4F-359164046A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63859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45B87-8981-422A-AC2F-8C85A08AFFA2}" type="datetimeFigureOut">
              <a:rPr lang="en-US" smtClean="0"/>
              <a:t>11/1/2020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D0986B-C25A-4DC6-9F4F-359164046A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24653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45B87-8981-422A-AC2F-8C85A08AFFA2}" type="datetimeFigureOut">
              <a:rPr lang="en-US" smtClean="0"/>
              <a:t>11/1/2020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D0986B-C25A-4DC6-9F4F-359164046A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99351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45B87-8981-422A-AC2F-8C85A08AFFA2}" type="datetimeFigureOut">
              <a:rPr lang="en-US" smtClean="0"/>
              <a:t>11/1/2020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D0986B-C25A-4DC6-9F4F-359164046A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36720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45B87-8981-422A-AC2F-8C85A08AFFA2}" type="datetimeFigureOut">
              <a:rPr lang="en-US" smtClean="0"/>
              <a:t>11/1/2020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D0986B-C25A-4DC6-9F4F-359164046A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89013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B45B87-8981-422A-AC2F-8C85A08AFFA2}" type="datetimeFigureOut">
              <a:rPr lang="en-US" smtClean="0"/>
              <a:t>11/1/2020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D0986B-C25A-4DC6-9F4F-359164046A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96659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1987CF5D-E22B-4A06-BE71-54EB9E96DEE7}"/>
              </a:ext>
            </a:extLst>
          </p:cNvPr>
          <p:cNvSpPr txBox="1"/>
          <p:nvPr/>
        </p:nvSpPr>
        <p:spPr>
          <a:xfrm>
            <a:off x="92677" y="1713337"/>
            <a:ext cx="895247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28625" indent="-428625">
              <a:buAutoNum type="romanUcPeriod"/>
            </a:pPr>
            <a:r>
              <a:rPr lang="en-US" sz="2800" b="1" dirty="0"/>
              <a:t>Impulsiveness: Verses 57-58</a:t>
            </a:r>
          </a:p>
          <a:p>
            <a:pPr lvl="1"/>
            <a:r>
              <a:rPr lang="en-US" sz="2800" b="1" dirty="0"/>
              <a:t>– To decide to follow Jesus by impulse is fatal</a:t>
            </a:r>
          </a:p>
          <a:p>
            <a:pPr marL="687388" lvl="1" indent="-230188"/>
            <a:r>
              <a:rPr lang="en-US" sz="2800" b="1" dirty="0"/>
              <a:t>– Jesus emphasized the cost of following Him:</a:t>
            </a:r>
            <a:br>
              <a:rPr lang="en-US" sz="2800" b="1" dirty="0"/>
            </a:br>
            <a:r>
              <a:rPr lang="en-US" sz="2800" b="1" dirty="0"/>
              <a:t>cf. Matthew 16:24-25; Luke 14:27-30, 34</a:t>
            </a:r>
          </a:p>
          <a:p>
            <a:pPr marL="1196975" lvl="2" indent="-282575"/>
            <a:r>
              <a:rPr lang="en-US" sz="2800" b="1" dirty="0"/>
              <a:t>* requires self-denial: John 6:67-68; Luke 22:41-42; Galatians 2:20</a:t>
            </a:r>
          </a:p>
          <a:p>
            <a:pPr marL="1196975" lvl="2" indent="-282575"/>
            <a:r>
              <a:rPr lang="en-US" sz="2800" b="1" dirty="0"/>
              <a:t>* faithfulness to the doctrine of Christ: 2 John 9;</a:t>
            </a:r>
            <a:br>
              <a:rPr lang="en-US" sz="2800" b="1" dirty="0"/>
            </a:br>
            <a:r>
              <a:rPr lang="en-US" sz="2800" b="1" dirty="0"/>
              <a:t>1 John 1:7</a:t>
            </a:r>
          </a:p>
          <a:p>
            <a:pPr marL="1196975" lvl="2" indent="-282575"/>
            <a:r>
              <a:rPr lang="en-US" sz="2800" b="1" dirty="0"/>
              <a:t>* from the heart steadfastness: 1 Corinthians 15:58; Colossians 2:6-7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01D5302-7DF6-4A09-B0A5-F2B1B09C2A41}"/>
              </a:ext>
            </a:extLst>
          </p:cNvPr>
          <p:cNvSpPr txBox="1"/>
          <p:nvPr/>
        </p:nvSpPr>
        <p:spPr>
          <a:xfrm>
            <a:off x="1046380" y="320511"/>
            <a:ext cx="709838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/>
              <a:t>Three Hindrances To Discipleship</a:t>
            </a:r>
          </a:p>
          <a:p>
            <a:pPr algn="ctr"/>
            <a:r>
              <a:rPr lang="en-US" sz="3200" b="1" dirty="0"/>
              <a:t>Luke 9:57-62</a:t>
            </a:r>
          </a:p>
        </p:txBody>
      </p:sp>
    </p:spTree>
    <p:extLst>
      <p:ext uri="{BB962C8B-B14F-4D97-AF65-F5344CB8AC3E}">
        <p14:creationId xmlns:p14="http://schemas.microsoft.com/office/powerpoint/2010/main" val="6204492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1987CF5D-E22B-4A06-BE71-54EB9E96DEE7}"/>
              </a:ext>
            </a:extLst>
          </p:cNvPr>
          <p:cNvSpPr txBox="1"/>
          <p:nvPr/>
        </p:nvSpPr>
        <p:spPr>
          <a:xfrm>
            <a:off x="92677" y="1647350"/>
            <a:ext cx="8952470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28625" indent="-428625">
              <a:buAutoNum type="romanUcPeriod" startAt="2"/>
            </a:pPr>
            <a:r>
              <a:rPr lang="en-US" sz="2800" b="1" dirty="0"/>
              <a:t>Procrastination: Verses 59-60</a:t>
            </a:r>
          </a:p>
          <a:p>
            <a:pPr marL="687388" lvl="1" indent="-230188"/>
            <a:r>
              <a:rPr lang="en-US" sz="2800" b="1" dirty="0"/>
              <a:t>– This man’s reply suggests a willingness to put off what’s most important for other things</a:t>
            </a:r>
          </a:p>
          <a:p>
            <a:pPr marL="1196975" lvl="2" indent="-282575"/>
            <a:r>
              <a:rPr lang="en-US" sz="2800" b="1" dirty="0"/>
              <a:t>* Earthly responsibilities (family, work, etc.) are important, and the Lord instructs regarding them: cf. Ephesians 5:15 – 6:9</a:t>
            </a:r>
          </a:p>
          <a:p>
            <a:pPr marL="1196975" lvl="2" indent="-282575"/>
            <a:r>
              <a:rPr lang="en-US" sz="2800" b="1" dirty="0"/>
              <a:t>* But discipleship to the Lord cannot be postponed: Luke 10:38-42</a:t>
            </a:r>
          </a:p>
          <a:p>
            <a:pPr marL="687388" lvl="1" indent="-230188"/>
            <a:r>
              <a:rPr lang="en-US" sz="2800" b="1" dirty="0"/>
              <a:t>– Jesus doesn’t say to neglect earthly responsibilities, but we must </a:t>
            </a:r>
            <a:r>
              <a:rPr lang="en-US" sz="2800" dirty="0"/>
              <a:t>“</a:t>
            </a:r>
            <a:r>
              <a:rPr lang="en-US" sz="2800" b="1" dirty="0"/>
              <a:t>redeem the time</a:t>
            </a:r>
            <a:r>
              <a:rPr lang="en-US" sz="2800" dirty="0"/>
              <a:t>”</a:t>
            </a:r>
            <a:r>
              <a:rPr lang="en-US" sz="2800" b="1" dirty="0"/>
              <a:t> and not delay the spiritual for earthly: Ephesians 5:15-16; Galatians 6:10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B9BB367-CF4C-4CFF-8498-84ACD943D58D}"/>
              </a:ext>
            </a:extLst>
          </p:cNvPr>
          <p:cNvSpPr txBox="1"/>
          <p:nvPr/>
        </p:nvSpPr>
        <p:spPr>
          <a:xfrm>
            <a:off x="1046380" y="320511"/>
            <a:ext cx="709838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/>
              <a:t>Three Hindrances To Discipleship</a:t>
            </a:r>
          </a:p>
          <a:p>
            <a:pPr algn="ctr"/>
            <a:r>
              <a:rPr lang="en-US" sz="3200" b="1" dirty="0"/>
              <a:t>Luke 9:57-62</a:t>
            </a:r>
          </a:p>
        </p:txBody>
      </p:sp>
    </p:spTree>
    <p:extLst>
      <p:ext uri="{BB962C8B-B14F-4D97-AF65-F5344CB8AC3E}">
        <p14:creationId xmlns:p14="http://schemas.microsoft.com/office/powerpoint/2010/main" val="3964586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1987CF5D-E22B-4A06-BE71-54EB9E96DEE7}"/>
              </a:ext>
            </a:extLst>
          </p:cNvPr>
          <p:cNvSpPr txBox="1"/>
          <p:nvPr/>
        </p:nvSpPr>
        <p:spPr>
          <a:xfrm>
            <a:off x="92677" y="1713336"/>
            <a:ext cx="8952470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4538" lvl="1" indent="-287338"/>
            <a:r>
              <a:rPr lang="en-US" sz="2800" b="1" dirty="0"/>
              <a:t>– Procrastination is a common problem met with many excuses:</a:t>
            </a:r>
          </a:p>
          <a:p>
            <a:r>
              <a:rPr lang="en-US" sz="2800" b="1" dirty="0"/>
              <a:t>		</a:t>
            </a:r>
            <a:r>
              <a:rPr lang="en-US" sz="2800" dirty="0"/>
              <a:t>“</a:t>
            </a:r>
            <a:r>
              <a:rPr lang="en-US" sz="2800" b="1" dirty="0"/>
              <a:t>I don’t have time</a:t>
            </a:r>
            <a:r>
              <a:rPr lang="en-US" sz="2800" dirty="0"/>
              <a:t>”</a:t>
            </a:r>
            <a:r>
              <a:rPr lang="en-US" sz="2800" b="1" dirty="0"/>
              <a:t> Psalms 119:59-62	</a:t>
            </a:r>
          </a:p>
          <a:p>
            <a:r>
              <a:rPr lang="en-US" sz="2800" b="1" dirty="0"/>
              <a:t>		</a:t>
            </a:r>
            <a:r>
              <a:rPr lang="en-US" sz="2800" dirty="0"/>
              <a:t>“</a:t>
            </a:r>
            <a:r>
              <a:rPr lang="en-US" sz="2800" b="1" dirty="0"/>
              <a:t>Wait until I’m older</a:t>
            </a:r>
            <a:r>
              <a:rPr lang="en-US" sz="2800" dirty="0"/>
              <a:t>”</a:t>
            </a:r>
            <a:r>
              <a:rPr lang="en-US" sz="2800" b="1" dirty="0"/>
              <a:t> Ecclesiastes 12:1</a:t>
            </a:r>
          </a:p>
          <a:p>
            <a:r>
              <a:rPr lang="en-US" sz="2800" b="1" dirty="0"/>
              <a:t>		</a:t>
            </a:r>
            <a:r>
              <a:rPr lang="en-US" sz="2800" dirty="0"/>
              <a:t>“</a:t>
            </a:r>
            <a:r>
              <a:rPr lang="en-US" sz="2800" b="1" dirty="0"/>
              <a:t>I don’t know enough</a:t>
            </a:r>
            <a:r>
              <a:rPr lang="en-US" sz="2800" dirty="0"/>
              <a:t>”</a:t>
            </a:r>
            <a:r>
              <a:rPr lang="en-US" sz="2800" b="1" dirty="0"/>
              <a:t> 2 Timothy 2:15	</a:t>
            </a:r>
          </a:p>
          <a:p>
            <a:r>
              <a:rPr lang="en-US" sz="2800" b="1" dirty="0"/>
              <a:t>		</a:t>
            </a:r>
            <a:r>
              <a:rPr lang="en-US" sz="2800" dirty="0"/>
              <a:t>“</a:t>
            </a:r>
            <a:r>
              <a:rPr lang="en-US" sz="2800" b="1" dirty="0"/>
              <a:t>Convenient season</a:t>
            </a:r>
            <a:r>
              <a:rPr lang="en-US" sz="2800" dirty="0"/>
              <a:t>”</a:t>
            </a:r>
            <a:r>
              <a:rPr lang="en-US" sz="2800" b="1" dirty="0"/>
              <a:t> Act 24:25</a:t>
            </a:r>
          </a:p>
          <a:p>
            <a:r>
              <a:rPr lang="en-US" sz="2800" b="1" dirty="0"/>
              <a:t>		</a:t>
            </a:r>
            <a:r>
              <a:rPr lang="en-US" sz="2800" dirty="0"/>
              <a:t>“</a:t>
            </a:r>
            <a:r>
              <a:rPr lang="en-US" sz="2800" b="1" dirty="0"/>
              <a:t>Wait until I’m financially secure</a:t>
            </a:r>
            <a:r>
              <a:rPr lang="en-US" sz="2800" dirty="0"/>
              <a:t>”</a:t>
            </a:r>
            <a:r>
              <a:rPr lang="en-US" sz="2800" b="1" dirty="0"/>
              <a:t> Matthew 19:22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0C0D48F-07B5-4318-A41A-FEC28D961A82}"/>
              </a:ext>
            </a:extLst>
          </p:cNvPr>
          <p:cNvSpPr txBox="1"/>
          <p:nvPr/>
        </p:nvSpPr>
        <p:spPr>
          <a:xfrm>
            <a:off x="1046380" y="320511"/>
            <a:ext cx="709838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/>
              <a:t>Three Hindrances To Discipleship</a:t>
            </a:r>
          </a:p>
          <a:p>
            <a:pPr algn="ctr"/>
            <a:r>
              <a:rPr lang="en-US" sz="3200" b="1" dirty="0"/>
              <a:t>Luke 9:57-62</a:t>
            </a:r>
          </a:p>
        </p:txBody>
      </p:sp>
    </p:spTree>
    <p:extLst>
      <p:ext uri="{BB962C8B-B14F-4D97-AF65-F5344CB8AC3E}">
        <p14:creationId xmlns:p14="http://schemas.microsoft.com/office/powerpoint/2010/main" val="10530695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1987CF5D-E22B-4A06-BE71-54EB9E96DEE7}"/>
              </a:ext>
            </a:extLst>
          </p:cNvPr>
          <p:cNvSpPr txBox="1"/>
          <p:nvPr/>
        </p:nvSpPr>
        <p:spPr>
          <a:xfrm>
            <a:off x="92677" y="1835886"/>
            <a:ext cx="895247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28625" indent="-428625">
              <a:buAutoNum type="romanUcPeriod" startAt="3"/>
            </a:pPr>
            <a:r>
              <a:rPr lang="en-US" sz="2800" b="1" dirty="0"/>
              <a:t>Divided Affection: 61-62</a:t>
            </a:r>
          </a:p>
          <a:p>
            <a:pPr lvl="1"/>
            <a:r>
              <a:rPr lang="en-US" sz="2800" b="1" dirty="0"/>
              <a:t>– </a:t>
            </a:r>
            <a:r>
              <a:rPr lang="en-US" sz="2800" dirty="0"/>
              <a:t>“</a:t>
            </a:r>
            <a:r>
              <a:rPr lang="en-US" sz="2800" b="1" dirty="0"/>
              <a:t>I will follow thee Lord, BUT FIRST LET ME …</a:t>
            </a:r>
            <a:r>
              <a:rPr lang="en-US" sz="2800" dirty="0"/>
              <a:t>”</a:t>
            </a:r>
          </a:p>
          <a:p>
            <a:pPr marL="687388" lvl="1" indent="-230188"/>
            <a:r>
              <a:rPr lang="en-US" sz="2800" b="1" dirty="0"/>
              <a:t>– Lord’s response regarding plowing is a warning against divided affections: Matthew 6:19ff.; verse 33; Colossians 3:1-2</a:t>
            </a:r>
          </a:p>
          <a:p>
            <a:pPr marL="1141413" lvl="2" indent="-227013"/>
            <a:r>
              <a:rPr lang="en-US" sz="2800" b="1" dirty="0"/>
              <a:t>* Can’t plow if you’re not attentive to it:</a:t>
            </a:r>
            <a:br>
              <a:rPr lang="en-US" sz="2800" b="1" dirty="0"/>
            </a:br>
            <a:r>
              <a:rPr lang="en-US" sz="2800" b="1" dirty="0"/>
              <a:t>2 Corinthians 4:16-18; Philippians 3:7, 13</a:t>
            </a:r>
          </a:p>
          <a:p>
            <a:pPr lvl="2"/>
            <a:r>
              <a:rPr lang="en-US" sz="2800" b="1" dirty="0"/>
              <a:t>* Remember Lot’s wife: Luke 17:32</a:t>
            </a:r>
          </a:p>
          <a:p>
            <a:pPr marL="687388" lvl="1" indent="-230188"/>
            <a:r>
              <a:rPr lang="en-US" sz="2800" b="1" dirty="0"/>
              <a:t>– Earthly interests, however dear, must never come before the Lord: Matthew 10:34-38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0207669-1B91-4113-B9E7-ED7AE2FB061A}"/>
              </a:ext>
            </a:extLst>
          </p:cNvPr>
          <p:cNvSpPr txBox="1"/>
          <p:nvPr/>
        </p:nvSpPr>
        <p:spPr>
          <a:xfrm>
            <a:off x="1046380" y="320511"/>
            <a:ext cx="709838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/>
              <a:t>Three Hindrances To Discipleship</a:t>
            </a:r>
          </a:p>
          <a:p>
            <a:pPr algn="ctr"/>
            <a:r>
              <a:rPr lang="en-US" sz="3200" b="1" dirty="0"/>
              <a:t>Luke 9:57-62</a:t>
            </a:r>
          </a:p>
        </p:txBody>
      </p:sp>
    </p:spTree>
    <p:extLst>
      <p:ext uri="{BB962C8B-B14F-4D97-AF65-F5344CB8AC3E}">
        <p14:creationId xmlns:p14="http://schemas.microsoft.com/office/powerpoint/2010/main" val="33028736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121</TotalTime>
  <Words>327</Words>
  <Application>Microsoft Office PowerPoint</Application>
  <PresentationFormat>On-screen Show (4:3)</PresentationFormat>
  <Paragraphs>31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Dan Richardson</dc:creator>
  <cp:lastModifiedBy>Richard Lidh</cp:lastModifiedBy>
  <cp:revision>10</cp:revision>
  <cp:lastPrinted>2020-11-02T03:43:00Z</cp:lastPrinted>
  <dcterms:created xsi:type="dcterms:W3CDTF">2020-10-28T13:16:29Z</dcterms:created>
  <dcterms:modified xsi:type="dcterms:W3CDTF">2020-11-02T03:43:28Z</dcterms:modified>
</cp:coreProperties>
</file>